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8" r:id="rId5"/>
    <p:sldId id="260" r:id="rId6"/>
    <p:sldId id="261" r:id="rId7"/>
    <p:sldId id="262" r:id="rId8"/>
    <p:sldId id="256" r:id="rId9"/>
    <p:sldId id="263" r:id="rId10"/>
  </p:sldIdLst>
  <p:sldSz cx="12192000" cy="6858000"/>
  <p:notesSz cx="6858000" cy="91440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B7D9"/>
    <a:srgbClr val="FF60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6"/>
    <p:restoredTop sz="94647"/>
  </p:normalViewPr>
  <p:slideViewPr>
    <p:cSldViewPr snapToGrid="0" snapToObjects="1">
      <p:cViewPr varScale="1">
        <p:scale>
          <a:sx n="113" d="100"/>
          <a:sy n="113"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15174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9CC8-54DA-0A42-9DA3-C9E7FB11FD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DD596-2259-614F-A986-3F25CF600F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5B1C8-F927-B147-8326-E3862924A8F1}"/>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5" name="Footer Placeholder 4">
            <a:extLst>
              <a:ext uri="{FF2B5EF4-FFF2-40B4-BE49-F238E27FC236}">
                <a16:creationId xmlns:a16="http://schemas.microsoft.com/office/drawing/2014/main" id="{EC0B53A9-157A-9941-B952-607DAB5FA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F697C-66DE-734A-9CA9-579BCEA1702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0138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FAABD5-DA08-A547-B641-D0E088917286}"/>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8267B-68DB-BD49-A9B4-434AE7BB23F1}"/>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2D5EC-A445-FF43-82E6-1E7554A5DCB3}"/>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5" name="Footer Placeholder 4">
            <a:extLst>
              <a:ext uri="{FF2B5EF4-FFF2-40B4-BE49-F238E27FC236}">
                <a16:creationId xmlns:a16="http://schemas.microsoft.com/office/drawing/2014/main" id="{5A76C67B-5186-6A4F-8CC0-6CBFEB118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F1686-2B7E-F34D-B970-CC7FA2D3BC5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33716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A2F-4473-0948-AB43-EBE335118A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8B151-747D-604F-903D-9A920F3178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47E0C-8A67-AE45-9E33-B90E65F82661}"/>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5" name="Footer Placeholder 4">
            <a:extLst>
              <a:ext uri="{FF2B5EF4-FFF2-40B4-BE49-F238E27FC236}">
                <a16:creationId xmlns:a16="http://schemas.microsoft.com/office/drawing/2014/main" id="{702C27D1-B1FA-884E-BB86-6AA912AD2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0875C-8A74-6B43-8AF6-63659F8EC74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2193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F97-6513-314A-BEB3-8AC3A43CEF62}"/>
              </a:ext>
            </a:extLst>
          </p:cNvPr>
          <p:cNvSpPr>
            <a:spLocks noGrp="1"/>
          </p:cNvSpPr>
          <p:nvPr>
            <p:ph type="title"/>
          </p:nvPr>
        </p:nvSpPr>
        <p:spPr>
          <a:xfrm>
            <a:off x="831849"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AC1008-6364-A640-BA0B-D8775884B51B}"/>
              </a:ext>
            </a:extLst>
          </p:cNvPr>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5AB27E-7D19-9148-AFBE-D10DF7C15B9E}"/>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5" name="Footer Placeholder 4">
            <a:extLst>
              <a:ext uri="{FF2B5EF4-FFF2-40B4-BE49-F238E27FC236}">
                <a16:creationId xmlns:a16="http://schemas.microsoft.com/office/drawing/2014/main" id="{FF17AB2F-DBDD-3343-AB56-539EF251B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2543B-D933-004D-99FF-224DE8B9700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33299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657-C487-1D4B-9C65-4DD0F323D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F2E6E-20E6-9043-A03F-A481416CA8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CB42E3-D2BE-6F4D-92FC-1494FD65C1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A5245B-18BD-FF4F-92B6-242006FB81F1}"/>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6" name="Footer Placeholder 5">
            <a:extLst>
              <a:ext uri="{FF2B5EF4-FFF2-40B4-BE49-F238E27FC236}">
                <a16:creationId xmlns:a16="http://schemas.microsoft.com/office/drawing/2014/main" id="{BE081255-874F-754B-A47E-861DA0CD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19D76-7CF9-AC46-8DF1-89FFCD7B2D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99962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E17C-5F89-8D43-BA72-7627FFCB128B}"/>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969009-5908-0446-A2D3-27CA7612D79B}"/>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A4F87B-6AD1-4F41-B65A-1712AF5CC500}"/>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BD845-9E91-C744-AC94-1F3B0763A6B7}"/>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476AE-7625-BD41-9CA9-51364370D38F}"/>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53358-AC69-5B4B-A141-FBCF7AC85089}"/>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8" name="Footer Placeholder 7">
            <a:extLst>
              <a:ext uri="{FF2B5EF4-FFF2-40B4-BE49-F238E27FC236}">
                <a16:creationId xmlns:a16="http://schemas.microsoft.com/office/drawing/2014/main" id="{D9FCEA71-D074-9149-9053-65C6E547F0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57ED6-3E53-184B-96E1-A81C0B366A20}"/>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3747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104-1EED-AC46-9BFE-74C4C8973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A8C08-9E8C-6741-A2F0-5FAB6AE5E4F9}"/>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4" name="Footer Placeholder 3">
            <a:extLst>
              <a:ext uri="{FF2B5EF4-FFF2-40B4-BE49-F238E27FC236}">
                <a16:creationId xmlns:a16="http://schemas.microsoft.com/office/drawing/2014/main" id="{2AD7E1B8-2D7B-4548-B1EC-8C766C92D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0B748-F1C5-8749-8C42-DAC929DFFC5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075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E7249-F53D-4B4D-A448-22699C3D26CB}"/>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3" name="Footer Placeholder 2">
            <a:extLst>
              <a:ext uri="{FF2B5EF4-FFF2-40B4-BE49-F238E27FC236}">
                <a16:creationId xmlns:a16="http://schemas.microsoft.com/office/drawing/2014/main" id="{54682F3B-F381-C642-956B-8B897A4E6B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99A17-3A94-2D4B-863A-D140FD43EA0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79984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8CEF-1C51-8C45-A4DD-823EF2ED1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E374CA-1122-FA4B-B960-C80ADBD8CFB4}"/>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A1D2F-31D9-944B-9E05-A6DF632D8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38C1F2-E75A-7847-BE97-4BAFD26A3C17}"/>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6" name="Footer Placeholder 5">
            <a:extLst>
              <a:ext uri="{FF2B5EF4-FFF2-40B4-BE49-F238E27FC236}">
                <a16:creationId xmlns:a16="http://schemas.microsoft.com/office/drawing/2014/main" id="{87989FF9-DBBA-CD42-95A8-C1446B010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18F56-7D9A-9D48-8FD1-C96B13CCAF54}"/>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67674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87D9-2240-8D42-BF6D-3237D5EF1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3825A-5AFC-8A42-93C4-F00E40A0FD93}"/>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956E5-5DA8-AB49-9E03-65283DF2A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8163D5-4687-C243-A8A2-0650A7887076}"/>
              </a:ext>
            </a:extLst>
          </p:cNvPr>
          <p:cNvSpPr>
            <a:spLocks noGrp="1"/>
          </p:cNvSpPr>
          <p:nvPr>
            <p:ph type="dt" sz="half" idx="10"/>
          </p:nvPr>
        </p:nvSpPr>
        <p:spPr/>
        <p:txBody>
          <a:bodyPr/>
          <a:lstStyle/>
          <a:p>
            <a:fld id="{37A2730A-859E-B540-ADF3-E97069AD1FDB}" type="datetimeFigureOut">
              <a:rPr lang="en-US" smtClean="0"/>
              <a:t>8/30/23</a:t>
            </a:fld>
            <a:endParaRPr lang="en-US"/>
          </a:p>
        </p:txBody>
      </p:sp>
      <p:sp>
        <p:nvSpPr>
          <p:cNvPr id="6" name="Footer Placeholder 5">
            <a:extLst>
              <a:ext uri="{FF2B5EF4-FFF2-40B4-BE49-F238E27FC236}">
                <a16:creationId xmlns:a16="http://schemas.microsoft.com/office/drawing/2014/main" id="{38300BF0-29B6-B343-A484-59353A8AC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8E5C9-1065-5147-B725-91FB99153EC6}"/>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11601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B6787-B51F-DB42-9E52-63E10EB8651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B9472-27F5-2144-BCEC-3E0A96761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2788-8A6E-D24F-82D2-F38C9E41A4A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2730A-859E-B540-ADF3-E97069AD1FDB}" type="datetimeFigureOut">
              <a:rPr lang="en-US" smtClean="0"/>
              <a:t>8/30/23</a:t>
            </a:fld>
            <a:endParaRPr lang="en-US"/>
          </a:p>
        </p:txBody>
      </p:sp>
      <p:sp>
        <p:nvSpPr>
          <p:cNvPr id="5" name="Footer Placeholder 4">
            <a:extLst>
              <a:ext uri="{FF2B5EF4-FFF2-40B4-BE49-F238E27FC236}">
                <a16:creationId xmlns:a16="http://schemas.microsoft.com/office/drawing/2014/main" id="{A81DDB45-653D-0C49-B78E-967549C7BA6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ADC715-0B9A-0348-A62C-3F8BCE535B3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2768849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udr_5syDa4eZV_DdSna-TXIO-ZMO_scu/view?usp=sharing"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4Vcs8W2MBCqgsVxRvbziIp3Rim-YeOLb/view?usp=sharing"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docs.google.com/document/d/1p17JUJIuFJ-aamFRv_R2tYA--98noD8Z/edit" TargetMode="External"/><Relationship Id="rId7" Type="http://schemas.openxmlformats.org/officeDocument/2006/relationships/hyperlink" Target="https://drive.google.com/file/d/1gqwUTsEvxDsCQUStmOkVpLImo7owV0uz/view"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drive.google.com/file/d/1_Gd63U8HMZ8rwQmBQcmEfJfWoavR4MZK/view"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hyperlink" Target="https://docs.google.com/document/d/1nkI5RyfCWcV7VXbx42hE-vGihiCwRMLOm9IKx2oOAgo/edit?usp=sharing" TargetMode="External"/><Relationship Id="rId3" Type="http://schemas.openxmlformats.org/officeDocument/2006/relationships/hyperlink" Target="https://medium.com/@st.remy.joanne/python-for-beginners-dive-into-coding-with-ease-ae711056654c" TargetMode="External"/><Relationship Id="rId7" Type="http://schemas.openxmlformats.org/officeDocument/2006/relationships/hyperlink" Target="https://github.com/stremyjo/Exploratory-Data-Analysis-in-R-Impact-of-Demographic-Characteristics-on-Diabetes-/blob/217db198192fcce5bb855621ac4cf01d6c95756b/README.md"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github.com/stremyjo/Diabetes-Exploratory-Data-Analysis-Dashboard/blob/4dad07570deb547cd99ef91a2f34884e8d7b79dd/Diabetes%20Dashboard%20Final%20Project.pdf" TargetMode="External"/><Relationship Id="rId5" Type="http://schemas.openxmlformats.org/officeDocument/2006/relationships/hyperlink" Target="https://github.com/stremyjo/News-Categorization-Project-Using-Python/blob/main/Beginner-Friendly%20Python%20Text%20Cleaning%20Project.md" TargetMode="External"/><Relationship Id="rId10" Type="http://schemas.openxmlformats.org/officeDocument/2006/relationships/hyperlink" Target="https://github.com/stremyjo/video_game_project_sql/blob/680a79ee0de458bf968e8444733cb0b9265385b2/README.md" TargetMode="External"/><Relationship Id="rId4" Type="http://schemas.openxmlformats.org/officeDocument/2006/relationships/hyperlink" Target="https://medium.com/@st.remy.joanne/beginner-friendly-python-text-cleaning-project-2ca9bbad2251" TargetMode="External"/><Relationship Id="rId9" Type="http://schemas.openxmlformats.org/officeDocument/2006/relationships/hyperlink" Target="https://docs.google.com/spreadsheets/d/1Oim2MsrU-2N4rz6wBPPyx_d3ZKGbt6lQqWri0pWL7hA/edit?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black rectangular object with a black border&#10;&#10;Description automatically generated">
            <a:extLst>
              <a:ext uri="{FF2B5EF4-FFF2-40B4-BE49-F238E27FC236}">
                <a16:creationId xmlns:a16="http://schemas.microsoft.com/office/drawing/2014/main" id="{C79C1E0A-11E1-195D-A648-823F48A893AF}"/>
              </a:ext>
            </a:extLst>
          </p:cNvPr>
          <p:cNvPicPr>
            <a:picLocks noChangeAspect="1"/>
          </p:cNvPicPr>
          <p:nvPr/>
        </p:nvPicPr>
        <p:blipFill>
          <a:blip r:embed="rId2"/>
          <a:stretch>
            <a:fillRect/>
          </a:stretch>
        </p:blipFill>
        <p:spPr>
          <a:xfrm>
            <a:off x="225778" y="475964"/>
            <a:ext cx="11830755" cy="5524781"/>
          </a:xfrm>
          <a:prstGeom prst="rect">
            <a:avLst/>
          </a:prstGeom>
        </p:spPr>
      </p:pic>
      <p:sp>
        <p:nvSpPr>
          <p:cNvPr id="8" name="Add-in_Banner">
            <a:extLst>
              <a:ext uri="{FF2B5EF4-FFF2-40B4-BE49-F238E27FC236}">
                <a16:creationId xmlns:a16="http://schemas.microsoft.com/office/drawing/2014/main" id="{5C9434A3-DE90-52C3-F86C-FE6A55CE5D85}"/>
              </a:ext>
            </a:extLst>
          </p:cNvPr>
          <p:cNvSpPr txBox="1">
            <a:spLocks noGrp="1"/>
          </p:cNvSpPr>
          <p:nvPr>
            <p:ph type="title"/>
          </p:nvPr>
        </p:nvSpPr>
        <p:spPr>
          <a:xfrm>
            <a:off x="1275645" y="649552"/>
            <a:ext cx="12192000" cy="806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a:r>
              <a:rPr lang="en-GB" sz="18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Exploratory Data Analysis &amp; Cleaning in SQL: Video Game Dataset </a:t>
            </a:r>
            <a:br>
              <a:rPr lang="en-GB" sz="18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br>
            <a:r>
              <a:rPr lang="en-GB" sz="1400" b="1" dirty="0">
                <a:solidFill>
                  <a:srgbClr val="FF6054"/>
                </a:solidFill>
                <a:latin typeface="Segoe UI Light" panose="020B0502040204020203" pitchFamily="34" charset="0"/>
                <a:ea typeface="Calibri" panose="020F0502020204030204" pitchFamily="34" charset="0"/>
                <a:cs typeface="Segoe UI Light" panose="020B0502040204020203" pitchFamily="34" charset="0"/>
              </a:rPr>
              <a:t>Skills Used</a:t>
            </a:r>
            <a:r>
              <a:rPr lang="en-GB" sz="14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 </a:t>
            </a:r>
            <a:r>
              <a:rPr lang="en-GB" sz="1400" b="1" dirty="0">
                <a:solidFill>
                  <a:srgbClr val="02B7D9"/>
                </a:solidFill>
                <a:latin typeface="Segoe UI Light" panose="020B0502040204020203" pitchFamily="34" charset="0"/>
                <a:ea typeface="Calibri" panose="020F0502020204030204" pitchFamily="34" charset="0"/>
                <a:cs typeface="Segoe UI Light" panose="020B0502040204020203" pitchFamily="34" charset="0"/>
              </a:rPr>
              <a:t>SQL, Power BI, Data Cleaning and Data Visualization</a:t>
            </a:r>
            <a:endParaRPr lang="en-IE" sz="1200" b="1" dirty="0">
              <a:solidFill>
                <a:srgbClr val="02B7D9"/>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7141F016-4C6C-5847-6A51-5AA89BA68750}"/>
              </a:ext>
            </a:extLst>
          </p:cNvPr>
          <p:cNvSpPr txBox="1"/>
          <p:nvPr/>
        </p:nvSpPr>
        <p:spPr>
          <a:xfrm>
            <a:off x="2479321" y="1456266"/>
            <a:ext cx="7323667" cy="4493538"/>
          </a:xfrm>
          <a:prstGeom prst="rect">
            <a:avLst/>
          </a:prstGeom>
          <a:noFill/>
        </p:spPr>
        <p:txBody>
          <a:bodyPr wrap="square">
            <a:spAutoFit/>
          </a:bodyPr>
          <a:lstStyle/>
          <a:p>
            <a:pPr algn="l"/>
            <a:r>
              <a:rPr lang="en-US" sz="1100" b="1" i="0" u="none" strike="noStrike" dirty="0">
                <a:solidFill>
                  <a:srgbClr val="FF6054"/>
                </a:solidFill>
                <a:effectLst/>
                <a:latin typeface="Segoe UI" panose="020B0502040204020203" pitchFamily="34" charset="0"/>
                <a:cs typeface="Segoe UI" panose="020B0502040204020203" pitchFamily="34" charset="0"/>
              </a:rPr>
              <a:t>Introduction</a:t>
            </a:r>
          </a:p>
          <a:p>
            <a:pPr algn="l"/>
            <a:r>
              <a:rPr lang="en-US" sz="1100" b="0" i="0" u="none" strike="noStrike" dirty="0">
                <a:solidFill>
                  <a:srgbClr val="C9D1D9"/>
                </a:solidFill>
                <a:effectLst/>
                <a:latin typeface="Segoe UI" panose="020B0502040204020203" pitchFamily="34" charset="0"/>
                <a:cs typeface="Segoe UI" panose="020B0502040204020203" pitchFamily="34" charset="0"/>
              </a:rPr>
              <a:t>This dataset contains a list of video games dating from 1980 to 2023, providing data such as release dates, user review rating, critic review rating, and more. The original dataset includes errors, duplicates, null values, inconsistencies, invalid data types, and other issues that need to be addressed before it can be used for analysis and drawing key insights.</a:t>
            </a:r>
          </a:p>
          <a:p>
            <a:pPr algn="l"/>
            <a:endParaRPr lang="en-US" sz="1100" b="1" i="0" u="none" strike="noStrike" dirty="0">
              <a:solidFill>
                <a:srgbClr val="C9D1D9"/>
              </a:solidFill>
              <a:effectLst/>
              <a:latin typeface="Segoe UI" panose="020B0502040204020203" pitchFamily="34" charset="0"/>
              <a:cs typeface="Segoe UI" panose="020B0502040204020203" pitchFamily="34" charset="0"/>
            </a:endParaRPr>
          </a:p>
          <a:p>
            <a:pPr algn="l"/>
            <a:r>
              <a:rPr lang="en-US" sz="1100" b="1" i="0" u="none" strike="noStrike" dirty="0">
                <a:solidFill>
                  <a:srgbClr val="02B7D9"/>
                </a:solidFill>
                <a:effectLst/>
                <a:latin typeface="Segoe UI" panose="020B0502040204020203" pitchFamily="34" charset="0"/>
                <a:cs typeface="Segoe UI" panose="020B0502040204020203" pitchFamily="34" charset="0"/>
              </a:rPr>
              <a:t>Business Problem</a:t>
            </a:r>
          </a:p>
          <a:p>
            <a:pPr algn="l"/>
            <a:r>
              <a:rPr lang="en-US" sz="1100" b="0" i="0" u="none" strike="noStrike" dirty="0">
                <a:solidFill>
                  <a:srgbClr val="C9D1D9"/>
                </a:solidFill>
                <a:effectLst/>
                <a:latin typeface="Segoe UI" panose="020B0502040204020203" pitchFamily="34" charset="0"/>
                <a:cs typeface="Segoe UI" panose="020B0502040204020203" pitchFamily="34" charset="0"/>
              </a:rPr>
              <a:t>One of my friends was tasked with the difficult decision of trying to decide which video games to purchase for himself and his friends. I found this data set from Kaggle to help analyze and explore the top 100 video games on "</a:t>
            </a:r>
            <a:r>
              <a:rPr lang="en-US" sz="1100" b="0" i="0" u="none" strike="noStrike" dirty="0" err="1">
                <a:solidFill>
                  <a:srgbClr val="C9D1D9"/>
                </a:solidFill>
                <a:effectLst/>
                <a:latin typeface="Segoe UI" panose="020B0502040204020203" pitchFamily="34" charset="0"/>
                <a:cs typeface="Segoe UI" panose="020B0502040204020203" pitchFamily="34" charset="0"/>
              </a:rPr>
              <a:t>backloggd</a:t>
            </a:r>
            <a:r>
              <a:rPr lang="en-US" sz="1100" b="0" i="0" u="none" strike="noStrike" dirty="0">
                <a:solidFill>
                  <a:srgbClr val="C9D1D9"/>
                </a:solidFill>
                <a:effectLst/>
                <a:latin typeface="Segoe UI" panose="020B0502040204020203" pitchFamily="34" charset="0"/>
                <a:cs typeface="Segoe UI" panose="020B0502040204020203" pitchFamily="34" charset="0"/>
              </a:rPr>
              <a:t>" from 1980-2023 in order to create a detailed definitive gaming database that I could share with others with a similar problem. The dataset cannot be used for analysis as it is, so I had to clean it up, properly format the columns, and make sure the data is valid, in order for it to be used to complete the request.</a:t>
            </a:r>
          </a:p>
          <a:p>
            <a:pPr algn="l"/>
            <a:endParaRPr lang="en-US" sz="1100" b="1" i="0" u="none" strike="noStrike" dirty="0">
              <a:solidFill>
                <a:srgbClr val="C9D1D9"/>
              </a:solidFill>
              <a:effectLst/>
              <a:latin typeface="Segoe UI" panose="020B0502040204020203" pitchFamily="34" charset="0"/>
              <a:cs typeface="Segoe UI" panose="020B0502040204020203" pitchFamily="34" charset="0"/>
            </a:endParaRPr>
          </a:p>
          <a:p>
            <a:pPr algn="l"/>
            <a:r>
              <a:rPr lang="en-US" sz="1100" b="1" i="0" u="none" strike="noStrike" dirty="0">
                <a:solidFill>
                  <a:srgbClr val="02B7D9"/>
                </a:solidFill>
                <a:effectLst/>
                <a:latin typeface="Segoe UI" panose="020B0502040204020203" pitchFamily="34" charset="0"/>
                <a:cs typeface="Segoe UI" panose="020B0502040204020203" pitchFamily="34" charset="0"/>
              </a:rPr>
              <a:t>Aim</a:t>
            </a:r>
          </a:p>
          <a:p>
            <a:pPr algn="l"/>
            <a:r>
              <a:rPr lang="en-US" sz="1100" b="0" i="0" u="none" strike="noStrike" dirty="0">
                <a:solidFill>
                  <a:srgbClr val="C9D1D9"/>
                </a:solidFill>
                <a:effectLst/>
                <a:latin typeface="Segoe UI" panose="020B0502040204020203" pitchFamily="34" charset="0"/>
                <a:cs typeface="Segoe UI" panose="020B0502040204020203" pitchFamily="34" charset="0"/>
              </a:rPr>
              <a:t>The aim of cleaning this dataset is to ensure that the data is in the correct format, consistent, well-organized, and clean enough to be valuable to my client (my friend) and any other third party seeking to use the data. Our objectives are as follows:</a:t>
            </a:r>
          </a:p>
          <a:p>
            <a:pPr algn="l">
              <a:buFont typeface="Arial" panose="020B0604020202020204" pitchFamily="34" charset="0"/>
              <a:buChar char="•"/>
            </a:pPr>
            <a:r>
              <a:rPr lang="en-US" sz="1100" b="0" i="0" u="none" strike="noStrike" dirty="0">
                <a:solidFill>
                  <a:srgbClr val="C9D1D9"/>
                </a:solidFill>
                <a:effectLst/>
                <a:latin typeface="Segoe UI" panose="020B0502040204020203" pitchFamily="34" charset="0"/>
                <a:cs typeface="Segoe UI" panose="020B0502040204020203" pitchFamily="34" charset="0"/>
              </a:rPr>
              <a:t>Eliminate errors.</a:t>
            </a:r>
          </a:p>
          <a:p>
            <a:pPr algn="l">
              <a:buFont typeface="Arial" panose="020B0604020202020204" pitchFamily="34" charset="0"/>
              <a:buChar char="•"/>
            </a:pPr>
            <a:r>
              <a:rPr lang="en-US" sz="1100" b="0" i="0" u="none" strike="noStrike" dirty="0">
                <a:solidFill>
                  <a:srgbClr val="C9D1D9"/>
                </a:solidFill>
                <a:effectLst/>
                <a:latin typeface="Segoe UI" panose="020B0502040204020203" pitchFamily="34" charset="0"/>
                <a:cs typeface="Segoe UI" panose="020B0502040204020203" pitchFamily="34" charset="0"/>
              </a:rPr>
              <a:t>Remove redundant and unnecessary data.</a:t>
            </a:r>
          </a:p>
          <a:p>
            <a:pPr algn="l">
              <a:buFont typeface="Arial" panose="020B0604020202020204" pitchFamily="34" charset="0"/>
              <a:buChar char="•"/>
            </a:pPr>
            <a:r>
              <a:rPr lang="en-US" sz="1100" b="0" i="0" u="none" strike="noStrike" dirty="0">
                <a:solidFill>
                  <a:srgbClr val="C9D1D9"/>
                </a:solidFill>
                <a:effectLst/>
                <a:latin typeface="Segoe UI" panose="020B0502040204020203" pitchFamily="34" charset="0"/>
                <a:cs typeface="Segoe UI" panose="020B0502040204020203" pitchFamily="34" charset="0"/>
              </a:rPr>
              <a:t>Enhance data reliability.</a:t>
            </a:r>
          </a:p>
          <a:p>
            <a:pPr algn="l">
              <a:buFont typeface="Arial" panose="020B0604020202020204" pitchFamily="34" charset="0"/>
              <a:buChar char="•"/>
            </a:pPr>
            <a:r>
              <a:rPr lang="en-US" sz="1100" b="0" i="0" u="none" strike="noStrike" dirty="0">
                <a:solidFill>
                  <a:srgbClr val="C9D1D9"/>
                </a:solidFill>
                <a:effectLst/>
                <a:latin typeface="Segoe UI" panose="020B0502040204020203" pitchFamily="34" charset="0"/>
                <a:cs typeface="Segoe UI" panose="020B0502040204020203" pitchFamily="34" charset="0"/>
              </a:rPr>
              <a:t>Ensure accuracy.</a:t>
            </a:r>
          </a:p>
          <a:p>
            <a:pPr algn="l">
              <a:buFont typeface="Arial" panose="020B0604020202020204" pitchFamily="34" charset="0"/>
              <a:buChar char="•"/>
            </a:pPr>
            <a:r>
              <a:rPr lang="en-US" sz="1100" b="0" i="0" u="none" strike="noStrike" dirty="0">
                <a:solidFill>
                  <a:srgbClr val="C9D1D9"/>
                </a:solidFill>
                <a:effectLst/>
                <a:latin typeface="Segoe UI" panose="020B0502040204020203" pitchFamily="34" charset="0"/>
                <a:cs typeface="Segoe UI" panose="020B0502040204020203" pitchFamily="34" charset="0"/>
              </a:rPr>
              <a:t>Maintain consistency.</a:t>
            </a:r>
          </a:p>
          <a:p>
            <a:pPr algn="l"/>
            <a:endParaRPr lang="en-US" sz="1100" b="1" i="0" u="none" strike="noStrike" dirty="0">
              <a:solidFill>
                <a:srgbClr val="C9D1D9"/>
              </a:solidFill>
              <a:effectLst/>
              <a:latin typeface="Segoe UI" panose="020B0502040204020203" pitchFamily="34" charset="0"/>
              <a:cs typeface="Segoe UI" panose="020B0502040204020203" pitchFamily="34" charset="0"/>
            </a:endParaRPr>
          </a:p>
          <a:p>
            <a:pPr algn="l"/>
            <a:r>
              <a:rPr lang="en-US" sz="1100" b="1" i="0" u="none" strike="noStrike" dirty="0">
                <a:solidFill>
                  <a:srgbClr val="02B7D9"/>
                </a:solidFill>
                <a:effectLst/>
                <a:latin typeface="Segoe UI" panose="020B0502040204020203" pitchFamily="34" charset="0"/>
                <a:cs typeface="Segoe UI" panose="020B0502040204020203" pitchFamily="34" charset="0"/>
              </a:rPr>
              <a:t>Dataset</a:t>
            </a:r>
          </a:p>
          <a:p>
            <a:pPr algn="l"/>
            <a:r>
              <a:rPr lang="en-US" sz="1100" b="0" i="0" u="none" strike="noStrike" dirty="0">
                <a:solidFill>
                  <a:srgbClr val="C9D1D9"/>
                </a:solidFill>
                <a:effectLst/>
                <a:latin typeface="Segoe UI" panose="020B0502040204020203" pitchFamily="34" charset="0"/>
                <a:cs typeface="Segoe UI" panose="020B0502040204020203" pitchFamily="34" charset="0"/>
              </a:rPr>
              <a:t>This dataset is of medium size and originally consisted of 15 columns, including the </a:t>
            </a:r>
            <a:r>
              <a:rPr lang="en-US" sz="1100" b="0" i="0" u="none" strike="noStrike" dirty="0" err="1">
                <a:solidFill>
                  <a:srgbClr val="C9D1D9"/>
                </a:solidFill>
                <a:effectLst/>
                <a:latin typeface="Segoe UI" panose="020B0502040204020203" pitchFamily="34" charset="0"/>
                <a:cs typeface="Segoe UI" panose="020B0502040204020203" pitchFamily="34" charset="0"/>
              </a:rPr>
              <a:t>rowid</a:t>
            </a:r>
            <a:r>
              <a:rPr lang="en-US" sz="1100" b="0" i="0" u="none" strike="noStrike" dirty="0">
                <a:solidFill>
                  <a:srgbClr val="C9D1D9"/>
                </a:solidFill>
                <a:effectLst/>
                <a:latin typeface="Segoe UI" panose="020B0502040204020203" pitchFamily="34" charset="0"/>
                <a:cs typeface="Segoe UI" panose="020B0502040204020203" pitchFamily="34" charset="0"/>
              </a:rPr>
              <a:t>:</a:t>
            </a:r>
          </a:p>
          <a:p>
            <a:pPr algn="l"/>
            <a:r>
              <a:rPr lang="en-US" sz="1100" b="0" i="0" u="none" strike="noStrike" dirty="0">
                <a:solidFill>
                  <a:srgbClr val="C9D1D9"/>
                </a:solidFill>
                <a:effectLst/>
                <a:latin typeface="Segoe UI" panose="020B0502040204020203" pitchFamily="34" charset="0"/>
                <a:cs typeface="Segoe UI" panose="020B0502040204020203" pitchFamily="34" charset="0"/>
              </a:rPr>
              <a:t>The dataset contains 1,513 rows, including the column header.</a:t>
            </a:r>
          </a:p>
        </p:txBody>
      </p:sp>
    </p:spTree>
    <p:extLst>
      <p:ext uri="{BB962C8B-B14F-4D97-AF65-F5344CB8AC3E}">
        <p14:creationId xmlns:p14="http://schemas.microsoft.com/office/powerpoint/2010/main" val="294402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black rectangular object with a black border&#10;&#10;Description automatically generated">
            <a:extLst>
              <a:ext uri="{FF2B5EF4-FFF2-40B4-BE49-F238E27FC236}">
                <a16:creationId xmlns:a16="http://schemas.microsoft.com/office/drawing/2014/main" id="{C79C1E0A-11E1-195D-A648-823F48A893AF}"/>
              </a:ext>
            </a:extLst>
          </p:cNvPr>
          <p:cNvPicPr>
            <a:picLocks noChangeAspect="1"/>
          </p:cNvPicPr>
          <p:nvPr/>
        </p:nvPicPr>
        <p:blipFill>
          <a:blip r:embed="rId2"/>
          <a:stretch>
            <a:fillRect/>
          </a:stretch>
        </p:blipFill>
        <p:spPr>
          <a:xfrm>
            <a:off x="225778" y="475964"/>
            <a:ext cx="11830755" cy="5524781"/>
          </a:xfrm>
          <a:prstGeom prst="rect">
            <a:avLst/>
          </a:prstGeom>
        </p:spPr>
      </p:pic>
      <p:sp>
        <p:nvSpPr>
          <p:cNvPr id="5" name="Rectangle 4">
            <a:extLst>
              <a:ext uri="{FF2B5EF4-FFF2-40B4-BE49-F238E27FC236}">
                <a16:creationId xmlns:a16="http://schemas.microsoft.com/office/drawing/2014/main" id="{BD8C59EF-7DF3-7B56-CCE6-F3518DE96E07}"/>
              </a:ext>
            </a:extLst>
          </p:cNvPr>
          <p:cNvSpPr/>
          <p:nvPr/>
        </p:nvSpPr>
        <p:spPr>
          <a:xfrm>
            <a:off x="2209800" y="620889"/>
            <a:ext cx="7871178" cy="52512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dd-in_Banner">
            <a:extLst>
              <a:ext uri="{FF2B5EF4-FFF2-40B4-BE49-F238E27FC236}">
                <a16:creationId xmlns:a16="http://schemas.microsoft.com/office/drawing/2014/main" id="{5C9434A3-DE90-52C3-F86C-FE6A55CE5D85}"/>
              </a:ext>
            </a:extLst>
          </p:cNvPr>
          <p:cNvSpPr txBox="1">
            <a:spLocks noGrp="1"/>
          </p:cNvSpPr>
          <p:nvPr>
            <p:ph type="title"/>
          </p:nvPr>
        </p:nvSpPr>
        <p:spPr>
          <a:xfrm>
            <a:off x="1275645" y="746501"/>
            <a:ext cx="12192000" cy="612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a:r>
              <a:rPr lang="en-GB" sz="1800" b="1" dirty="0">
                <a:solidFill>
                  <a:schemeClr val="tx1"/>
                </a:solidFill>
                <a:latin typeface="Segoe UI Light" panose="020B0502040204020203" pitchFamily="34" charset="0"/>
                <a:ea typeface="Calibri" panose="020F0502020204030204" pitchFamily="34" charset="0"/>
                <a:cs typeface="Segoe UI Light" panose="020B0502040204020203" pitchFamily="34" charset="0"/>
                <a:hlinkClick r:id="rId3"/>
              </a:rPr>
              <a:t>Original Dataset</a:t>
            </a:r>
            <a:endParaRPr lang="en-IE" sz="1200" b="1" dirty="0">
              <a:solidFill>
                <a:schemeClr val="tx1"/>
              </a:solidFill>
              <a:latin typeface="Segoe UI Light" panose="020B0502040204020203" pitchFamily="34" charset="0"/>
              <a:ea typeface="Calibri" panose="020F0502020204030204" pitchFamily="34" charset="0"/>
              <a:cs typeface="Segoe UI Light" panose="020B0502040204020203" pitchFamily="34" charset="0"/>
            </a:endParaRPr>
          </a:p>
        </p:txBody>
      </p:sp>
      <p:pic>
        <p:nvPicPr>
          <p:cNvPr id="4" name="Picture 3" descr="A screenshot of a computer&#10;&#10;Description automatically generated">
            <a:extLst>
              <a:ext uri="{FF2B5EF4-FFF2-40B4-BE49-F238E27FC236}">
                <a16:creationId xmlns:a16="http://schemas.microsoft.com/office/drawing/2014/main" id="{FE6D546F-F2BB-67A3-0D86-4EFE4BD9EB8D}"/>
              </a:ext>
            </a:extLst>
          </p:cNvPr>
          <p:cNvPicPr>
            <a:picLocks noChangeAspect="1"/>
          </p:cNvPicPr>
          <p:nvPr/>
        </p:nvPicPr>
        <p:blipFill rotWithShape="1">
          <a:blip r:embed="rId4"/>
          <a:srcRect t="17479" b="11932"/>
          <a:stretch/>
        </p:blipFill>
        <p:spPr>
          <a:xfrm>
            <a:off x="2308578" y="1359316"/>
            <a:ext cx="7772400" cy="4027072"/>
          </a:xfrm>
          <a:prstGeom prst="rect">
            <a:avLst/>
          </a:prstGeom>
        </p:spPr>
      </p:pic>
    </p:spTree>
    <p:extLst>
      <p:ext uri="{BB962C8B-B14F-4D97-AF65-F5344CB8AC3E}">
        <p14:creationId xmlns:p14="http://schemas.microsoft.com/office/powerpoint/2010/main" val="30811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black rectangular object with a black border&#10;&#10;Description automatically generated">
            <a:extLst>
              <a:ext uri="{FF2B5EF4-FFF2-40B4-BE49-F238E27FC236}">
                <a16:creationId xmlns:a16="http://schemas.microsoft.com/office/drawing/2014/main" id="{C79C1E0A-11E1-195D-A648-823F48A893AF}"/>
              </a:ext>
            </a:extLst>
          </p:cNvPr>
          <p:cNvPicPr>
            <a:picLocks noChangeAspect="1"/>
          </p:cNvPicPr>
          <p:nvPr/>
        </p:nvPicPr>
        <p:blipFill>
          <a:blip r:embed="rId2"/>
          <a:stretch>
            <a:fillRect/>
          </a:stretch>
        </p:blipFill>
        <p:spPr>
          <a:xfrm>
            <a:off x="225778" y="475964"/>
            <a:ext cx="11830755" cy="5524781"/>
          </a:xfrm>
          <a:prstGeom prst="rect">
            <a:avLst/>
          </a:prstGeom>
        </p:spPr>
      </p:pic>
      <p:sp>
        <p:nvSpPr>
          <p:cNvPr id="5" name="Rectangle 4">
            <a:extLst>
              <a:ext uri="{FF2B5EF4-FFF2-40B4-BE49-F238E27FC236}">
                <a16:creationId xmlns:a16="http://schemas.microsoft.com/office/drawing/2014/main" id="{BD8C59EF-7DF3-7B56-CCE6-F3518DE96E07}"/>
              </a:ext>
            </a:extLst>
          </p:cNvPr>
          <p:cNvSpPr/>
          <p:nvPr/>
        </p:nvSpPr>
        <p:spPr>
          <a:xfrm>
            <a:off x="2209800" y="620889"/>
            <a:ext cx="7871178" cy="52512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dd-in_Banner">
            <a:extLst>
              <a:ext uri="{FF2B5EF4-FFF2-40B4-BE49-F238E27FC236}">
                <a16:creationId xmlns:a16="http://schemas.microsoft.com/office/drawing/2014/main" id="{5C9434A3-DE90-52C3-F86C-FE6A55CE5D85}"/>
              </a:ext>
            </a:extLst>
          </p:cNvPr>
          <p:cNvSpPr txBox="1">
            <a:spLocks noGrp="1"/>
          </p:cNvSpPr>
          <p:nvPr>
            <p:ph type="title"/>
          </p:nvPr>
        </p:nvSpPr>
        <p:spPr>
          <a:xfrm>
            <a:off x="1275645" y="746501"/>
            <a:ext cx="12192000" cy="612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a:r>
              <a:rPr lang="en-GB" sz="1800" b="1" dirty="0">
                <a:solidFill>
                  <a:schemeClr val="tx1"/>
                </a:solidFill>
                <a:latin typeface="Segoe UI Light" panose="020B0502040204020203" pitchFamily="34" charset="0"/>
                <a:ea typeface="Calibri" panose="020F0502020204030204" pitchFamily="34" charset="0"/>
                <a:cs typeface="Segoe UI Light" panose="020B0502040204020203" pitchFamily="34" charset="0"/>
                <a:hlinkClick r:id="rId3"/>
              </a:rPr>
              <a:t>Cleaned Dataset</a:t>
            </a:r>
            <a:endParaRPr lang="en-IE" sz="1200" b="1" dirty="0">
              <a:solidFill>
                <a:schemeClr val="tx1"/>
              </a:solidFill>
              <a:latin typeface="Segoe UI Light" panose="020B0502040204020203" pitchFamily="34" charset="0"/>
              <a:ea typeface="Calibri" panose="020F0502020204030204" pitchFamily="34" charset="0"/>
              <a:cs typeface="Segoe UI Light" panose="020B0502040204020203" pitchFamily="34" charset="0"/>
            </a:endParaRPr>
          </a:p>
        </p:txBody>
      </p:sp>
      <p:pic>
        <p:nvPicPr>
          <p:cNvPr id="3" name="Picture 2" descr="A screenshot of a computer&#10;&#10;Description automatically generated">
            <a:extLst>
              <a:ext uri="{FF2B5EF4-FFF2-40B4-BE49-F238E27FC236}">
                <a16:creationId xmlns:a16="http://schemas.microsoft.com/office/drawing/2014/main" id="{3098237A-D71A-5ABC-D4B4-2035CF210037}"/>
              </a:ext>
            </a:extLst>
          </p:cNvPr>
          <p:cNvPicPr>
            <a:picLocks noChangeAspect="1"/>
          </p:cNvPicPr>
          <p:nvPr/>
        </p:nvPicPr>
        <p:blipFill rotWithShape="1">
          <a:blip r:embed="rId4"/>
          <a:srcRect l="3086" t="17500" b="12087"/>
          <a:stretch/>
        </p:blipFill>
        <p:spPr>
          <a:xfrm>
            <a:off x="2250151" y="1359315"/>
            <a:ext cx="7830827" cy="3856151"/>
          </a:xfrm>
          <a:prstGeom prst="rect">
            <a:avLst/>
          </a:prstGeom>
        </p:spPr>
      </p:pic>
    </p:spTree>
    <p:extLst>
      <p:ext uri="{BB962C8B-B14F-4D97-AF65-F5344CB8AC3E}">
        <p14:creationId xmlns:p14="http://schemas.microsoft.com/office/powerpoint/2010/main" val="251793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black rectangular object with a black border&#10;&#10;Description automatically generated">
            <a:extLst>
              <a:ext uri="{FF2B5EF4-FFF2-40B4-BE49-F238E27FC236}">
                <a16:creationId xmlns:a16="http://schemas.microsoft.com/office/drawing/2014/main" id="{C79C1E0A-11E1-195D-A648-823F48A893AF}"/>
              </a:ext>
            </a:extLst>
          </p:cNvPr>
          <p:cNvPicPr>
            <a:picLocks noChangeAspect="1"/>
          </p:cNvPicPr>
          <p:nvPr/>
        </p:nvPicPr>
        <p:blipFill>
          <a:blip r:embed="rId2"/>
          <a:stretch>
            <a:fillRect/>
          </a:stretch>
        </p:blipFill>
        <p:spPr>
          <a:xfrm>
            <a:off x="225778" y="475964"/>
            <a:ext cx="11830755" cy="5524781"/>
          </a:xfrm>
          <a:prstGeom prst="rect">
            <a:avLst/>
          </a:prstGeom>
        </p:spPr>
      </p:pic>
      <p:sp>
        <p:nvSpPr>
          <p:cNvPr id="8" name="Add-in_Banner">
            <a:extLst>
              <a:ext uri="{FF2B5EF4-FFF2-40B4-BE49-F238E27FC236}">
                <a16:creationId xmlns:a16="http://schemas.microsoft.com/office/drawing/2014/main" id="{5C9434A3-DE90-52C3-F86C-FE6A55CE5D85}"/>
              </a:ext>
            </a:extLst>
          </p:cNvPr>
          <p:cNvSpPr txBox="1">
            <a:spLocks noGrp="1"/>
          </p:cNvSpPr>
          <p:nvPr>
            <p:ph type="title"/>
          </p:nvPr>
        </p:nvSpPr>
        <p:spPr>
          <a:xfrm>
            <a:off x="1275645" y="649552"/>
            <a:ext cx="12192000" cy="806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a:r>
              <a:rPr lang="en-GB" sz="18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Exploratory Data Analysis &amp; Cleaning in SQL: Video Game Dataset </a:t>
            </a:r>
            <a:br>
              <a:rPr lang="en-GB" sz="18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br>
            <a:r>
              <a:rPr lang="en-GB" sz="1400" b="1" dirty="0">
                <a:solidFill>
                  <a:srgbClr val="FF6054"/>
                </a:solidFill>
                <a:latin typeface="Segoe UI Light" panose="020B0502040204020203" pitchFamily="34" charset="0"/>
                <a:ea typeface="Calibri" panose="020F0502020204030204" pitchFamily="34" charset="0"/>
                <a:cs typeface="Segoe UI Light" panose="020B0502040204020203" pitchFamily="34" charset="0"/>
              </a:rPr>
              <a:t>Coding Steps &amp; SQL Code Links</a:t>
            </a:r>
            <a:endParaRPr lang="en-IE" sz="1200" b="1" dirty="0">
              <a:solidFill>
                <a:srgbClr val="02B7D9"/>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7141F016-4C6C-5847-6A51-5AA89BA68750}"/>
              </a:ext>
            </a:extLst>
          </p:cNvPr>
          <p:cNvSpPr txBox="1"/>
          <p:nvPr/>
        </p:nvSpPr>
        <p:spPr>
          <a:xfrm>
            <a:off x="2479322" y="1456266"/>
            <a:ext cx="2262012" cy="261610"/>
          </a:xfrm>
          <a:prstGeom prst="rect">
            <a:avLst/>
          </a:prstGeom>
          <a:noFill/>
        </p:spPr>
        <p:txBody>
          <a:bodyPr wrap="square">
            <a:spAutoFit/>
          </a:bodyPr>
          <a:lstStyle/>
          <a:p>
            <a:pPr algn="l"/>
            <a:r>
              <a:rPr lang="en-US" sz="1100" b="1" i="0" u="none" strike="noStrike" dirty="0">
                <a:solidFill>
                  <a:srgbClr val="02B7D9"/>
                </a:solidFill>
                <a:effectLst/>
                <a:latin typeface="Segoe UI" panose="020B0502040204020203" pitchFamily="34" charset="0"/>
                <a:cs typeface="Segoe UI" panose="020B0502040204020203" pitchFamily="34" charset="0"/>
              </a:rPr>
              <a:t>Coding Steps Detailed</a:t>
            </a:r>
          </a:p>
        </p:txBody>
      </p:sp>
      <p:sp>
        <p:nvSpPr>
          <p:cNvPr id="2" name="TextBox 1">
            <a:extLst>
              <a:ext uri="{FF2B5EF4-FFF2-40B4-BE49-F238E27FC236}">
                <a16:creationId xmlns:a16="http://schemas.microsoft.com/office/drawing/2014/main" id="{D4BA8648-BD68-FC7D-F03D-C24F6C5D6650}"/>
              </a:ext>
            </a:extLst>
          </p:cNvPr>
          <p:cNvSpPr txBox="1"/>
          <p:nvPr/>
        </p:nvSpPr>
        <p:spPr>
          <a:xfrm>
            <a:off x="2479322" y="2805892"/>
            <a:ext cx="2262012" cy="261610"/>
          </a:xfrm>
          <a:prstGeom prst="rect">
            <a:avLst/>
          </a:prstGeom>
          <a:noFill/>
        </p:spPr>
        <p:txBody>
          <a:bodyPr wrap="square">
            <a:spAutoFit/>
          </a:bodyPr>
          <a:lstStyle/>
          <a:p>
            <a:pPr algn="l"/>
            <a:r>
              <a:rPr lang="en-US" sz="1100" b="1" i="0" u="none" strike="noStrike" dirty="0">
                <a:solidFill>
                  <a:srgbClr val="02B7D9"/>
                </a:solidFill>
                <a:effectLst/>
                <a:latin typeface="Segoe UI" panose="020B0502040204020203" pitchFamily="34" charset="0"/>
                <a:cs typeface="Segoe UI" panose="020B0502040204020203" pitchFamily="34" charset="0"/>
              </a:rPr>
              <a:t>Coding Steps Condensed</a:t>
            </a:r>
          </a:p>
        </p:txBody>
      </p:sp>
      <p:sp>
        <p:nvSpPr>
          <p:cNvPr id="3" name="TextBox 2">
            <a:extLst>
              <a:ext uri="{FF2B5EF4-FFF2-40B4-BE49-F238E27FC236}">
                <a16:creationId xmlns:a16="http://schemas.microsoft.com/office/drawing/2014/main" id="{54E5A12F-15BE-FC03-CDC1-E04BE13F1542}"/>
              </a:ext>
            </a:extLst>
          </p:cNvPr>
          <p:cNvSpPr txBox="1"/>
          <p:nvPr/>
        </p:nvSpPr>
        <p:spPr>
          <a:xfrm>
            <a:off x="2479322" y="4240281"/>
            <a:ext cx="2262012" cy="261610"/>
          </a:xfrm>
          <a:prstGeom prst="rect">
            <a:avLst/>
          </a:prstGeom>
          <a:noFill/>
        </p:spPr>
        <p:txBody>
          <a:bodyPr wrap="square">
            <a:spAutoFit/>
          </a:bodyPr>
          <a:lstStyle/>
          <a:p>
            <a:pPr algn="l"/>
            <a:r>
              <a:rPr lang="en-US" sz="1100" b="1" i="0" u="none" strike="noStrike" dirty="0">
                <a:solidFill>
                  <a:srgbClr val="02B7D9"/>
                </a:solidFill>
                <a:effectLst/>
                <a:latin typeface="Segoe UI" panose="020B0502040204020203" pitchFamily="34" charset="0"/>
                <a:cs typeface="Segoe UI" panose="020B0502040204020203" pitchFamily="34" charset="0"/>
              </a:rPr>
              <a:t>SQL Code ONLY</a:t>
            </a:r>
          </a:p>
        </p:txBody>
      </p:sp>
      <p:pic>
        <p:nvPicPr>
          <p:cNvPr id="5" name="Picture 4" descr="A screenshot of a computer&#10;&#10;Description automatically generated">
            <a:hlinkClick r:id="rId3"/>
            <a:extLst>
              <a:ext uri="{FF2B5EF4-FFF2-40B4-BE49-F238E27FC236}">
                <a16:creationId xmlns:a16="http://schemas.microsoft.com/office/drawing/2014/main" id="{994DCCEE-85B0-710D-55EA-4C51FE67F6EB}"/>
              </a:ext>
            </a:extLst>
          </p:cNvPr>
          <p:cNvPicPr>
            <a:picLocks noChangeAspect="1"/>
          </p:cNvPicPr>
          <p:nvPr/>
        </p:nvPicPr>
        <p:blipFill rotWithShape="1">
          <a:blip r:embed="rId4"/>
          <a:srcRect l="26054" t="26260" r="22876" b="54295"/>
          <a:stretch/>
        </p:blipFill>
        <p:spPr>
          <a:xfrm>
            <a:off x="2562578" y="1717876"/>
            <a:ext cx="3969456" cy="944586"/>
          </a:xfrm>
          <a:prstGeom prst="rect">
            <a:avLst/>
          </a:prstGeom>
        </p:spPr>
      </p:pic>
      <p:pic>
        <p:nvPicPr>
          <p:cNvPr id="9" name="Picture 8" descr="A screenshot of a computer&#10;&#10;Description automatically generated">
            <a:hlinkClick r:id="rId5"/>
            <a:extLst>
              <a:ext uri="{FF2B5EF4-FFF2-40B4-BE49-F238E27FC236}">
                <a16:creationId xmlns:a16="http://schemas.microsoft.com/office/drawing/2014/main" id="{DF4CEAE1-9BFB-9ACE-F0D2-4657D9693432}"/>
              </a:ext>
            </a:extLst>
          </p:cNvPr>
          <p:cNvPicPr>
            <a:picLocks noChangeAspect="1"/>
          </p:cNvPicPr>
          <p:nvPr/>
        </p:nvPicPr>
        <p:blipFill rotWithShape="1">
          <a:blip r:embed="rId6"/>
          <a:srcRect l="11184" t="19753" r="13581" b="57705"/>
          <a:stretch/>
        </p:blipFill>
        <p:spPr>
          <a:xfrm>
            <a:off x="2551288" y="3060496"/>
            <a:ext cx="5847645" cy="1095022"/>
          </a:xfrm>
          <a:prstGeom prst="rect">
            <a:avLst/>
          </a:prstGeom>
        </p:spPr>
      </p:pic>
      <p:pic>
        <p:nvPicPr>
          <p:cNvPr id="11" name="Picture 10">
            <a:hlinkClick r:id="rId7"/>
            <a:extLst>
              <a:ext uri="{FF2B5EF4-FFF2-40B4-BE49-F238E27FC236}">
                <a16:creationId xmlns:a16="http://schemas.microsoft.com/office/drawing/2014/main" id="{D46DBDD5-63E5-454D-9856-D0E4A6615725}"/>
              </a:ext>
            </a:extLst>
          </p:cNvPr>
          <p:cNvPicPr>
            <a:picLocks noChangeAspect="1"/>
          </p:cNvPicPr>
          <p:nvPr/>
        </p:nvPicPr>
        <p:blipFill rotWithShape="1">
          <a:blip r:embed="rId8"/>
          <a:srcRect b="51317"/>
          <a:stretch/>
        </p:blipFill>
        <p:spPr>
          <a:xfrm>
            <a:off x="2551288" y="4501891"/>
            <a:ext cx="3368322" cy="1368331"/>
          </a:xfrm>
          <a:prstGeom prst="rect">
            <a:avLst/>
          </a:prstGeom>
        </p:spPr>
      </p:pic>
      <p:sp>
        <p:nvSpPr>
          <p:cNvPr id="12" name="TextBox 11">
            <a:extLst>
              <a:ext uri="{FF2B5EF4-FFF2-40B4-BE49-F238E27FC236}">
                <a16:creationId xmlns:a16="http://schemas.microsoft.com/office/drawing/2014/main" id="{F15D1874-02A1-C40D-24D6-75261E796076}"/>
              </a:ext>
            </a:extLst>
          </p:cNvPr>
          <p:cNvSpPr txBox="1"/>
          <p:nvPr/>
        </p:nvSpPr>
        <p:spPr>
          <a:xfrm>
            <a:off x="6773333" y="1915635"/>
            <a:ext cx="2280356" cy="430887"/>
          </a:xfrm>
          <a:prstGeom prst="rect">
            <a:avLst/>
          </a:prstGeom>
          <a:noFill/>
        </p:spPr>
        <p:txBody>
          <a:bodyPr wrap="square" rtlCol="0">
            <a:spAutoFit/>
          </a:bodyPr>
          <a:lstStyle/>
          <a:p>
            <a:r>
              <a:rPr lang="en-US" sz="1050" i="1" dirty="0">
                <a:solidFill>
                  <a:schemeClr val="bg1"/>
                </a:solidFill>
                <a:latin typeface="Segoe UI" panose="020B0502040204020203" pitchFamily="34" charset="0"/>
                <a:cs typeface="Segoe UI" panose="020B0502040204020203" pitchFamily="34" charset="0"/>
              </a:rPr>
              <a:t>Detailed SQL coding steps with tables and screenshots. </a:t>
            </a:r>
          </a:p>
        </p:txBody>
      </p:sp>
      <p:sp>
        <p:nvSpPr>
          <p:cNvPr id="13" name="TextBox 12">
            <a:extLst>
              <a:ext uri="{FF2B5EF4-FFF2-40B4-BE49-F238E27FC236}">
                <a16:creationId xmlns:a16="http://schemas.microsoft.com/office/drawing/2014/main" id="{6AAFD340-B72F-3ECA-6C2B-AB319771C058}"/>
              </a:ext>
            </a:extLst>
          </p:cNvPr>
          <p:cNvSpPr txBox="1"/>
          <p:nvPr/>
        </p:nvSpPr>
        <p:spPr>
          <a:xfrm>
            <a:off x="8470899" y="3238354"/>
            <a:ext cx="1411111" cy="738664"/>
          </a:xfrm>
          <a:prstGeom prst="rect">
            <a:avLst/>
          </a:prstGeom>
          <a:noFill/>
        </p:spPr>
        <p:txBody>
          <a:bodyPr wrap="square" rtlCol="0">
            <a:spAutoFit/>
          </a:bodyPr>
          <a:lstStyle/>
          <a:p>
            <a:r>
              <a:rPr lang="en-US" sz="1050" i="1" dirty="0">
                <a:solidFill>
                  <a:schemeClr val="bg1"/>
                </a:solidFill>
                <a:latin typeface="Segoe UI" panose="020B0502040204020203" pitchFamily="34" charset="0"/>
                <a:cs typeface="Segoe UI" panose="020B0502040204020203" pitchFamily="34" charset="0"/>
              </a:rPr>
              <a:t>Condensed SQL coding steps with text and descriptions for each code ONLY.</a:t>
            </a:r>
          </a:p>
        </p:txBody>
      </p:sp>
      <p:sp>
        <p:nvSpPr>
          <p:cNvPr id="14" name="TextBox 13">
            <a:extLst>
              <a:ext uri="{FF2B5EF4-FFF2-40B4-BE49-F238E27FC236}">
                <a16:creationId xmlns:a16="http://schemas.microsoft.com/office/drawing/2014/main" id="{C36BE3B6-9236-D146-0C3E-B789E298A427}"/>
              </a:ext>
            </a:extLst>
          </p:cNvPr>
          <p:cNvSpPr txBox="1"/>
          <p:nvPr/>
        </p:nvSpPr>
        <p:spPr>
          <a:xfrm>
            <a:off x="5991576" y="4816724"/>
            <a:ext cx="1411111" cy="415498"/>
          </a:xfrm>
          <a:prstGeom prst="rect">
            <a:avLst/>
          </a:prstGeom>
          <a:noFill/>
        </p:spPr>
        <p:txBody>
          <a:bodyPr wrap="square" rtlCol="0">
            <a:spAutoFit/>
          </a:bodyPr>
          <a:lstStyle/>
          <a:p>
            <a:r>
              <a:rPr lang="en-US" sz="1050" i="1" dirty="0">
                <a:solidFill>
                  <a:schemeClr val="bg1"/>
                </a:solidFill>
                <a:latin typeface="Segoe UI" panose="020B0502040204020203" pitchFamily="34" charset="0"/>
                <a:cs typeface="Segoe UI" panose="020B0502040204020203" pitchFamily="34" charset="0"/>
              </a:rPr>
              <a:t>SQL coding steps ONLY.</a:t>
            </a:r>
          </a:p>
        </p:txBody>
      </p:sp>
    </p:spTree>
    <p:extLst>
      <p:ext uri="{BB962C8B-B14F-4D97-AF65-F5344CB8AC3E}">
        <p14:creationId xmlns:p14="http://schemas.microsoft.com/office/powerpoint/2010/main" val="275672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13852"/>
            <a:ext cx="12192000" cy="612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a:r>
              <a:rPr lang="en-GB" sz="18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Microsoft Power BI Dashboard</a:t>
            </a:r>
            <a:endParaRPr lang="en-IE" sz="12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869244" y="174524"/>
            <a:ext cx="291465" cy="291465"/>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738951764"/>
                  </p:ext>
                </p:extLst>
              </p:nvPr>
            </p:nvGraphicFramePr>
            <p:xfrm>
              <a:off x="0" y="626665"/>
              <a:ext cx="12192000" cy="605681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0" y="626665"/>
                <a:ext cx="12192000" cy="6056813"/>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black rectangular object with a black border&#10;&#10;Description automatically generated">
            <a:extLst>
              <a:ext uri="{FF2B5EF4-FFF2-40B4-BE49-F238E27FC236}">
                <a16:creationId xmlns:a16="http://schemas.microsoft.com/office/drawing/2014/main" id="{C79C1E0A-11E1-195D-A648-823F48A893AF}"/>
              </a:ext>
            </a:extLst>
          </p:cNvPr>
          <p:cNvPicPr>
            <a:picLocks noChangeAspect="1"/>
          </p:cNvPicPr>
          <p:nvPr/>
        </p:nvPicPr>
        <p:blipFill>
          <a:blip r:embed="rId2"/>
          <a:stretch>
            <a:fillRect/>
          </a:stretch>
        </p:blipFill>
        <p:spPr>
          <a:xfrm>
            <a:off x="225778" y="475964"/>
            <a:ext cx="11830755" cy="5524781"/>
          </a:xfrm>
          <a:prstGeom prst="rect">
            <a:avLst/>
          </a:prstGeom>
        </p:spPr>
      </p:pic>
      <p:sp>
        <p:nvSpPr>
          <p:cNvPr id="8" name="Add-in_Banner">
            <a:extLst>
              <a:ext uri="{FF2B5EF4-FFF2-40B4-BE49-F238E27FC236}">
                <a16:creationId xmlns:a16="http://schemas.microsoft.com/office/drawing/2014/main" id="{5C9434A3-DE90-52C3-F86C-FE6A55CE5D85}"/>
              </a:ext>
            </a:extLst>
          </p:cNvPr>
          <p:cNvSpPr txBox="1">
            <a:spLocks noGrp="1"/>
          </p:cNvSpPr>
          <p:nvPr>
            <p:ph type="title"/>
          </p:nvPr>
        </p:nvSpPr>
        <p:spPr>
          <a:xfrm>
            <a:off x="1275645" y="649552"/>
            <a:ext cx="12192000" cy="806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a:r>
              <a:rPr lang="en-GB" sz="18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Other Projects</a:t>
            </a:r>
            <a:br>
              <a:rPr lang="en-GB" sz="18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br>
            <a:r>
              <a:rPr lang="en-GB" sz="1400" b="1" dirty="0">
                <a:solidFill>
                  <a:srgbClr val="FF6054"/>
                </a:solidFill>
                <a:latin typeface="Segoe UI Light" panose="020B0502040204020203" pitchFamily="34" charset="0"/>
                <a:ea typeface="Calibri" panose="020F0502020204030204" pitchFamily="34" charset="0"/>
                <a:cs typeface="Segoe UI Light" panose="020B0502040204020203" pitchFamily="34" charset="0"/>
              </a:rPr>
              <a:t>Skills Used</a:t>
            </a:r>
            <a:r>
              <a:rPr lang="en-GB" sz="1400" b="1"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 </a:t>
            </a:r>
            <a:r>
              <a:rPr lang="en-GB" sz="1400" b="1" dirty="0">
                <a:solidFill>
                  <a:srgbClr val="02B7D9"/>
                </a:solidFill>
                <a:latin typeface="Segoe UI Light" panose="020B0502040204020203" pitchFamily="34" charset="0"/>
                <a:ea typeface="Calibri" panose="020F0502020204030204" pitchFamily="34" charset="0"/>
                <a:cs typeface="Segoe UI Light" panose="020B0502040204020203" pitchFamily="34" charset="0"/>
              </a:rPr>
              <a:t>R Studio/R Programming, Python, Microsoft Excel</a:t>
            </a:r>
            <a:endParaRPr lang="en-IE" sz="1200" b="1" dirty="0">
              <a:solidFill>
                <a:srgbClr val="02B7D9"/>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7141F016-4C6C-5847-6A51-5AA89BA68750}"/>
              </a:ext>
            </a:extLst>
          </p:cNvPr>
          <p:cNvSpPr txBox="1"/>
          <p:nvPr/>
        </p:nvSpPr>
        <p:spPr>
          <a:xfrm>
            <a:off x="2479321" y="1456266"/>
            <a:ext cx="7323667" cy="4324261"/>
          </a:xfrm>
          <a:prstGeom prst="rect">
            <a:avLst/>
          </a:prstGeom>
          <a:noFill/>
        </p:spPr>
        <p:txBody>
          <a:bodyPr wrap="square">
            <a:spAutoFit/>
          </a:bodyPr>
          <a:lstStyle/>
          <a:p>
            <a:pPr marL="0" marR="0">
              <a:spcBef>
                <a:spcPts val="0"/>
              </a:spcBef>
              <a:spcAft>
                <a:spcPts val="0"/>
              </a:spcAft>
              <a:tabLst>
                <a:tab pos="5181600" algn="l"/>
                <a:tab pos="5257800" algn="l"/>
              </a:tabLst>
            </a:pP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Python for Beginners Guide – </a:t>
            </a:r>
            <a:r>
              <a:rPr lang="en-US" sz="1100" b="1" u="sng"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hlinkClick r:id="rId3">
                  <a:extLst>
                    <a:ext uri="{A12FA001-AC4F-418D-AE19-62706E023703}">
                      <ahyp:hlinkClr xmlns:ahyp="http://schemas.microsoft.com/office/drawing/2018/hyperlinkcolor" val="tx"/>
                    </a:ext>
                  </a:extLst>
                </a:hlinkClick>
              </a:rPr>
              <a:t>Medium</a:t>
            </a: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100"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Created a concise and beginner-friendly Python guide, simplifying entry into programming.</a:t>
            </a: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Facilitated easy understanding of core Python concepts, supporting newcomers in their coding journey.</a:t>
            </a:r>
          </a:p>
          <a:p>
            <a:pPr marL="0" marR="0">
              <a:spcBef>
                <a:spcPts val="0"/>
              </a:spcBef>
              <a:spcAft>
                <a:spcPts val="0"/>
              </a:spcAft>
              <a:tabLst>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 </a:t>
            </a:r>
          </a:p>
          <a:p>
            <a:pPr marL="0" marR="0">
              <a:spcBef>
                <a:spcPts val="0"/>
              </a:spcBef>
              <a:spcAft>
                <a:spcPts val="0"/>
              </a:spcAft>
              <a:tabLst>
                <a:tab pos="5181600" algn="l"/>
                <a:tab pos="5257800" algn="l"/>
              </a:tabLst>
            </a:pP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Python: Text Classification Model for News Articles Project – </a:t>
            </a:r>
            <a:r>
              <a:rPr lang="en-US" sz="1100" b="1" u="sng"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hlinkClick r:id="rId4">
                  <a:extLst>
                    <a:ext uri="{A12FA001-AC4F-418D-AE19-62706E023703}">
                      <ahyp:hlinkClr xmlns:ahyp="http://schemas.microsoft.com/office/drawing/2018/hyperlinkcolor" val="tx"/>
                    </a:ext>
                  </a:extLst>
                </a:hlinkClick>
              </a:rPr>
              <a:t>Medium</a:t>
            </a: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 | </a:t>
            </a:r>
            <a:r>
              <a:rPr lang="en-US" sz="1100" b="1" u="sng"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hlinkClick r:id="rId5">
                  <a:extLst>
                    <a:ext uri="{A12FA001-AC4F-418D-AE19-62706E023703}">
                      <ahyp:hlinkClr xmlns:ahyp="http://schemas.microsoft.com/office/drawing/2018/hyperlinkcolor" val="tx"/>
                    </a:ext>
                  </a:extLst>
                </a:hlinkClick>
              </a:rPr>
              <a:t>GitHub</a:t>
            </a:r>
            <a:endParaRPr lang="en-US" sz="1100"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Successfully executed a beginner-friendly Python project focused on text data cleaning and processing.</a:t>
            </a: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Developed a robust model for categorizing news articles based on their content, demonstrating proficiency in data preprocessing, tokenization, and machine learning.</a:t>
            </a: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Implemented Natural Language Toolkit (</a:t>
            </a:r>
            <a:r>
              <a:rPr lang="en-US" sz="1100" dirty="0" err="1">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nltk</a:t>
            </a: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 techniques to remove stop words, perform stemming, and create a categorization function using relevant keywords.</a:t>
            </a: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Achieved exceptional accuracy in categorizing news articles using a Multinomial Naive Bayes classifier, showcasing the ability to apply fundamental data science concepts to real-world challenges.</a:t>
            </a:r>
          </a:p>
          <a:p>
            <a:pPr marL="0" marR="0">
              <a:spcBef>
                <a:spcPts val="0"/>
              </a:spcBef>
              <a:spcAft>
                <a:spcPts val="0"/>
              </a:spcAft>
              <a:tabLst>
                <a:tab pos="5181600" algn="l"/>
                <a:tab pos="5257800" algn="l"/>
              </a:tabLst>
            </a:pPr>
            <a:r>
              <a:rPr lang="en-US" sz="1100" b="1"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tabLst>
                <a:tab pos="5181600" algn="l"/>
                <a:tab pos="5257800" algn="l"/>
              </a:tabLst>
            </a:pP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Exploratory Analysis: Demographic Impact on Diabetes</a:t>
            </a:r>
            <a:r>
              <a:rPr lang="en-US" sz="1100"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 </a:t>
            </a: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 </a:t>
            </a:r>
            <a:r>
              <a:rPr lang="en-US" sz="1100" b="1" u="sng"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hlinkClick r:id="rId6">
                  <a:extLst>
                    <a:ext uri="{A12FA001-AC4F-418D-AE19-62706E023703}">
                      <ahyp:hlinkClr xmlns:ahyp="http://schemas.microsoft.com/office/drawing/2018/hyperlinkcolor" val="tx"/>
                    </a:ext>
                  </a:extLst>
                </a:hlinkClick>
              </a:rPr>
              <a:t>Dashboard</a:t>
            </a: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 | </a:t>
            </a:r>
            <a:r>
              <a:rPr lang="en-US" sz="1100" b="1" u="sng"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hlinkClick r:id="rId7">
                  <a:extLst>
                    <a:ext uri="{A12FA001-AC4F-418D-AE19-62706E023703}">
                      <ahyp:hlinkClr xmlns:ahyp="http://schemas.microsoft.com/office/drawing/2018/hyperlinkcolor" val="tx"/>
                    </a:ext>
                  </a:extLst>
                </a:hlinkClick>
              </a:rPr>
              <a:t>GitHub</a:t>
            </a: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 | </a:t>
            </a:r>
            <a:r>
              <a:rPr lang="en-US" sz="1100" b="1" u="sng"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hlinkClick r:id="rId8">
                  <a:extLst>
                    <a:ext uri="{A12FA001-AC4F-418D-AE19-62706E023703}">
                      <ahyp:hlinkClr xmlns:ahyp="http://schemas.microsoft.com/office/drawing/2018/hyperlinkcolor" val="tx"/>
                    </a:ext>
                  </a:extLst>
                </a:hlinkClick>
              </a:rPr>
              <a:t>Case Study</a:t>
            </a:r>
            <a:endParaRPr lang="en-US" sz="1100"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Conducted exploratory data analysis on diabetes-related data using R, Excel, and Power BI.</a:t>
            </a: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Utilized "MEPS HC-228" dataset for insights into diabetes trends and correlations.</a:t>
            </a: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Crafted interactive Power BI dashboard, visualizing key diabetes patterns and insights.</a:t>
            </a: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Enhanced data-driven decision-making and potential applications in public health initiatives.</a:t>
            </a: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Communicated findings through visualization and analysis, contributing to public health understanding.</a:t>
            </a:r>
          </a:p>
          <a:p>
            <a:pPr marL="0" marR="0">
              <a:spcBef>
                <a:spcPts val="0"/>
              </a:spcBef>
              <a:spcAft>
                <a:spcPts val="0"/>
              </a:spcAft>
              <a:tabLst>
                <a:tab pos="5181600" algn="l"/>
                <a:tab pos="5257800" algn="l"/>
              </a:tabLst>
            </a:pPr>
            <a:r>
              <a:rPr lang="en-US" sz="1100" b="1"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tabLst>
                <a:tab pos="5181600" algn="l"/>
                <a:tab pos="5257800" algn="l"/>
              </a:tabLst>
            </a:pP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Video Game Dataset Cleanup and Analysis – </a:t>
            </a:r>
            <a:r>
              <a:rPr lang="en-US" sz="1100" b="1" u="sng"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hlinkClick r:id="rId9">
                  <a:extLst>
                    <a:ext uri="{A12FA001-AC4F-418D-AE19-62706E023703}">
                      <ahyp:hlinkClr xmlns:ahyp="http://schemas.microsoft.com/office/drawing/2018/hyperlinkcolor" val="tx"/>
                    </a:ext>
                  </a:extLst>
                </a:hlinkClick>
              </a:rPr>
              <a:t>Dashboard</a:t>
            </a:r>
            <a:r>
              <a:rPr lang="en-US" sz="1100" b="1"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rPr>
              <a:t> | </a:t>
            </a:r>
            <a:r>
              <a:rPr lang="en-US" sz="1100" b="1" u="sng"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hlinkClick r:id="rId10">
                  <a:extLst>
                    <a:ext uri="{A12FA001-AC4F-418D-AE19-62706E023703}">
                      <ahyp:hlinkClr xmlns:ahyp="http://schemas.microsoft.com/office/drawing/2018/hyperlinkcolor" val="tx"/>
                    </a:ext>
                  </a:extLst>
                </a:hlinkClick>
              </a:rPr>
              <a:t>GitHub</a:t>
            </a:r>
            <a:endParaRPr lang="en-US" sz="1100" dirty="0">
              <a:solidFill>
                <a:srgbClr val="02B7D9"/>
              </a:solidFill>
              <a:effectLst/>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Created a video game database in SQL. Used SQL queries to</a:t>
            </a:r>
            <a:r>
              <a:rPr lang="en-US" sz="1100" b="1"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 </a:t>
            </a: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clean and transform the expansive video game dataset spanning decades. Resolved errors, duplicates, null values, and inconsistencies in SQL and Excel.</a:t>
            </a:r>
          </a:p>
          <a:p>
            <a:pPr marL="342900" marR="0" lvl="0" indent="-342900">
              <a:spcBef>
                <a:spcPts val="0"/>
              </a:spcBef>
              <a:spcAft>
                <a:spcPts val="0"/>
              </a:spcAft>
              <a:buSzPts val="1000"/>
              <a:buFont typeface="Symbol" pitchFamily="2" charset="2"/>
              <a:buChar char=""/>
              <a:tabLst>
                <a:tab pos="457200" algn="l"/>
                <a:tab pos="5181600" algn="l"/>
                <a:tab pos="5257800" algn="l"/>
              </a:tabLst>
            </a:pPr>
            <a:r>
              <a:rPr lang="en-US" sz="11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Created a reliable interactive dashboard resource for selecting video games, improving data quality and accessibility.</a:t>
            </a:r>
          </a:p>
        </p:txBody>
      </p:sp>
    </p:spTree>
    <p:extLst>
      <p:ext uri="{BB962C8B-B14F-4D97-AF65-F5344CB8AC3E}">
        <p14:creationId xmlns:p14="http://schemas.microsoft.com/office/powerpoint/2010/main" val="15280238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webextension1.xml><?xml version="1.0" encoding="utf-8"?>
<we:webextension xmlns:we="http://schemas.microsoft.com/office/webextensions/webextension/2010/11" id="{704e15fa-52a9-44a3-b51b-09c7b47b5d33}">
  <we:reference id="WA200003233" version="2.0.0.3" store="en-US" storeType="OMEX"/>
  <we:alternateReferences/>
  <we:properties>
    <we:property name="Microsoft.Office.CampaignId" value="&quot;none&quot;"/>
    <we:property name="reportUrl" value="&quot;/groups/me/reports/e527f7fd-effe-4186-a26c-5eb3b5dcd4d0/ReportSection?bookmarkGuid=6d0c4f7c-c949-40e5-9dbb-da9a39029ebb&amp;bookmarkUsage=1&amp;ctid=85e2c6bc-729b-412c-aa35-dcd470c3bb7a&amp;fromEntryPoint=export&quot;"/>
    <we:property name="reportState" value="&quot;CONNECTED&quot;"/>
    <we:property name="reportEmbeddedTime" value="&quot;2023-08-31T02:59:43.763Z&quot;"/>
    <we:property name="creatorSessionId" value="&quot;33f9bf2d-38ea-4d4f-b701-220b4769c220&quot;"/>
    <we:property name="creatorUserId" value="&quot;100320020081F7BE&quot;"/>
    <we:property name="creatorTenantId" value="&quot;85e2c6bc-729b-412c-aa35-dcd470c3bb7a&quot;"/>
    <we:property name="reportName" value="&quot;Video Game Dashboard Summary&quot;"/>
    <we:property name="isFiltersActionButtonVisible" value="true"/>
    <we:property name="initialStateBookmark" value="&quot;H4sIAAAAAAAAA+1YTU/jMBD9K8gXLtUq3024lcJyYIGqrbisEPLHJATcOHIcoIv633ecpCxFLSsh0JaFWz0znvF78+pM8kBEXpWSzk/pDMge2VfqZkb1zY5LeqTobGdnxyeD8fHl6eDkEM2qNLkqKrL3QAzVGZjzvKqptBnQ+POiR6iUI5rZVUplBT1Sgq5UQWX+C9pgdBldw6JH4L6USlObcmKoAZv2FsNxjbXdbz5WpNzktzABblrrGEqlzXLdI1X7qznSqs8mawoOVWFoXmBia3PTOPIg8D3m9dOYMSES39rTXJouhM0P70uNeBDlvLQ8DMQtLTgI0hxaQ1V1FQZZpiGjy4KHK86hkvVsjX2ias1hDGnjKkxu5ljjyJJ4OZRACxCXU8okkAWyNNIKOWxCxlioyBrr97roYLp2eaXuhhqQQ0H2nMUFWiqMlB3lf7iYtnhmtTT5GPdQbTEpdo2kWey4UWkBen/ewD/I9ZJNr/cMxXZAR6xo8rgTxlE/cTmkUUgd5jL3ozR1hH9BPMRnbOom6G1TATwXnDRN+uC4XLheFHh/beoQ6cqUzjkS9Lyvb37+E7xWdo6g0K1ntV+9bRPaVt0e79uLVkCRz/qJk4Z4xXuBxxJOBd8uAU1zIz+XdhjVwyuqzce4oDY/dZaTCQZfPxlBOvW0ON5NLqhudCSxl7p+FPop4/0gAt8R8CXvVx10n/IbqbLq0wl8M/CtkDjnvhPTAFgYuF7s+SL2nC+Jv92s5bxC4BOulZQYMYX77v3PDYK4n4S+E4RO/DGEv4mObnKIfMFjLxGRn3IWxzzh0Zfu/q3u/pPXm0eNxWmcstgP44SF4ARBRNmWvd7YkJ2G/Ve0q5I5B73SKDIDnTUjiqCGNrDKtloOrV+1Eww0qB/IjxyZaHOfU1nbtLsHuEOou2LXjvkdlWufU82O6n2eUk+ZuWjOsVgPVNWmKimHEeZaAxiB0kJYRl8E3XxKI00R5Di3B3p5g/3A9sjPYvEbBysLOOsTAAA=&quot;"/>
    <we:property name="bookmark" value="&quot;H4sIAAAAAAAAA+1Y30/bMBD+V1BeeKmm/K7DGxTGyzZVLdrLhNDZvoSAG0eOC3So//vOScooajcJgVYGb/Xd+Xzfd1+dS+49WTa1gsU3mKF34B1pfT0Dc70XeAOvWrchZimLAshj4ODneZQnjKJ0bUtdNd7BvWfBFGi/l80clEtIxh/nAw+UGkPhVjmoBgdejabRFajyJ3bB5LJmjsuBh3e10gZcyqkFiy7tDYXTmkoJPkV0Ighb3uAUhe2sE6y1sav1wGu6X21J6z6XrD1wpCsLZUWJnS3IWRpiHIU8HOaMcymzyNnzUtk+hC9O7mpDeAjlona0HMobqARKry3aYNP0JxwWhcECVgeerDlHWs1nG+xTPTcCJ5i3rsqWdkFnnDoSL0YKoUJ5cQZcobcklsZGE4dtyIQOqorW+nle9TADt7zUtyODxKH0DvzlOVkailQ95b+5OOvwzObKlhPaA8Zh0vyKSHPYaaM2Es3RooV/XJoVm+HgCYrdgE5YyRQKP2HpMAsE5mkCPg948FaaOqZ/JBXxHpu6DXrXVMQwQLp7siH6gZBBmMbhX5s6IroKbUpBBD3t64vX/5Wulb1TrEznWe/XYNeEtlO3x+v2ohNQGvFh5ucJXfFhHPJMgBS7JaCz0qr3pR0OZnQJxr6NC2r7U2c1mVDw1aMRpFdPh+PV5ELqJkfGwjyI0iTKuRjGKUa+xA95P6vQIxDXShfNuxP4duA7IXEhIp9BjDyJg5CFkWSh/yHxl5u1/GcIfCqMVooizvCuf/8L4pgNsyTy48Rnb0P42+joJ4c0koKFmUyjXHDGRCbSD939W939J683DxpjOcs5ixKW8QT9OE6B79jrjQvZa9l/RrsaVQo0a43yZmiKdkSRYKGFVXenldj5dTfBYIv63vtSEhNd7u+g5i7t/jHtkPq22ndjfk/lxudUu6N5nafUY2bO2zqWm4HquW1qEDimXBsAE1CopGP0j6DbT2kPeJfLXzykEc7KEwAA&quot;"/>
    <we:property name="embedUrl" value="&quot;/reportEmbed?reportId=e527f7fd-effe-4186-a26c-5eb3b5dcd4d0&amp;config=eyJjbHVzdGVyVXJsIjoiaHR0cHM6Ly9XQUJJLVVTLUVBU1QyLUItUFJJTUFSWS1yZWRpcmVjdC5hbmFseXNpcy53aW5kb3dzLm5ldCIsImVtYmVkRmVhdHVyZXMiOnsibW9kZXJuRW1iZWQiOnRydWUsInVzYWdlTWV0cmljc1ZOZXh0Ijp0cnVlfX0%3D&amp;disableSensitivityBanner=true&quot;"/>
    <we:property name="datasetId" value="&quot;a0536c10-82e7-4c25-b48d-622fb29c5889&quot;"/>
    <we:property name="pageName" value="&quot;ReportSection&quot;"/>
    <we:property name="pageDisplayName" value="&quot;Video Game Summary Dashboard&quot;"/>
    <we:property name="backgroundColor" value="&quot;#000000&quot;"/>
    <we:property name="design" value="{&quot;border&quot;:{&quot;isActive&quot;:false,&quot;color&quot;:&quot;#808080&quot;,&quot;width&quot;:1,&quot;transparency&quot;:0,&quot;dash&quot;:&quot;solid&quot;}}"/>
    <we:property name="isFooterCollapsed" value="true"/>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7AB1FA-2F28-4684-9230-02ACEB6C0B0A}">
  <ds:schemaRef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E21AFCC0-734A-4A90-A597-A1CB34860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1563</TotalTime>
  <Words>675</Words>
  <Application>Microsoft Macintosh PowerPoint</Application>
  <PresentationFormat>Widescreen</PresentationFormat>
  <Paragraphs>49</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Segoe UI</vt:lpstr>
      <vt:lpstr>Segoe UI Light</vt:lpstr>
      <vt:lpstr>Symbol</vt:lpstr>
      <vt:lpstr>Office Theme</vt:lpstr>
      <vt:lpstr>Exploratory Data Analysis &amp; Cleaning in SQL: Video Game Dataset  Skills Used: SQL, Power BI, Data Cleaning and Data Visualization</vt:lpstr>
      <vt:lpstr>Original Dataset</vt:lpstr>
      <vt:lpstr>Cleaned Dataset</vt:lpstr>
      <vt:lpstr>Exploratory Data Analysis &amp; Cleaning in SQL: Video Game Dataset  Coding Steps &amp; SQL Code Links</vt:lpstr>
      <vt:lpstr>Microsoft Power BI Dashboard</vt:lpstr>
      <vt:lpstr>Other Projects Skills Used: R Studio/R Programming, Python, Microsoft Excel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Joanne St. Remy</cp:lastModifiedBy>
  <cp:revision>6</cp:revision>
  <dcterms:created xsi:type="dcterms:W3CDTF">2018-06-07T21:39:02Z</dcterms:created>
  <dcterms:modified xsi:type="dcterms:W3CDTF">2023-08-31T04:01:01Z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